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5307" r:id="rId4"/>
    <p:sldId id="269" r:id="rId5"/>
    <p:sldId id="5606" r:id="rId6"/>
    <p:sldId id="5308" r:id="rId7"/>
    <p:sldId id="5558" r:id="rId8"/>
    <p:sldId id="259" r:id="rId9"/>
    <p:sldId id="5559" r:id="rId10"/>
    <p:sldId id="5544" r:id="rId11"/>
    <p:sldId id="5560" r:id="rId12"/>
    <p:sldId id="5595" r:id="rId13"/>
    <p:sldId id="5596" r:id="rId14"/>
    <p:sldId id="5572" r:id="rId15"/>
    <p:sldId id="5597" r:id="rId16"/>
    <p:sldId id="260" r:id="rId17"/>
    <p:sldId id="5599" r:id="rId18"/>
    <p:sldId id="5602" r:id="rId19"/>
    <p:sldId id="5603" r:id="rId20"/>
    <p:sldId id="5604" r:id="rId21"/>
    <p:sldId id="5598" r:id="rId22"/>
    <p:sldId id="261" r:id="rId23"/>
    <p:sldId id="5605" r:id="rId24"/>
    <p:sldId id="5607" r:id="rId25"/>
    <p:sldId id="262" r:id="rId26"/>
    <p:sldId id="54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62"/>
    <p:restoredTop sz="96327"/>
  </p:normalViewPr>
  <p:slideViewPr>
    <p:cSldViewPr snapToGrid="0" snapToObjects="1">
      <p:cViewPr>
        <p:scale>
          <a:sx n="117" d="100"/>
          <a:sy n="117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2200A-C61C-C442-90F5-8597248544A0}" type="datetimeFigureOut">
              <a:rPr lang="en-US" smtClean="0"/>
              <a:t>3/13/22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6ADF5-1F2F-4E4C-933D-9A7404069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4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6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300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71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dc341c56e_21_215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quick run through - what ECP ST is working on</a:t>
            </a:r>
            <a:endParaRPr/>
          </a:p>
        </p:txBody>
      </p:sp>
      <p:sp>
        <p:nvSpPr>
          <p:cNvPr id="336" name="Google Shape;336;g6dc341c56e_2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741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file:////Users/toddszymanski/Documents/01%20Work/SC22/ppt/sc22_ppt_cover@3x.p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FD53AD-4946-2742-A879-D650CD2E25F1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2287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1875" y="6343203"/>
            <a:ext cx="4402569" cy="310552"/>
          </a:xfrm>
        </p:spPr>
        <p:txBody>
          <a:bodyPr wrap="none" anchor="b">
            <a:normAutofit/>
          </a:bodyPr>
          <a:lstStyle>
            <a:lvl1pPr algn="l">
              <a:defRPr sz="1600" b="1" i="0" cap="none" baseline="0">
                <a:effectLst/>
              </a:defRPr>
            </a:lvl1pPr>
          </a:lstStyle>
          <a:p>
            <a:r>
              <a:rPr lang="en-US" b="0" dirty="0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3436" y="6343203"/>
            <a:ext cx="5486689" cy="310552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16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693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90500" y="1450072"/>
            <a:ext cx="1165860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6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91390"/>
            <a:ext cx="10131425" cy="9990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75509"/>
            <a:ext cx="10131425" cy="431569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6324601"/>
            <a:ext cx="5410200" cy="377825"/>
          </a:xfrm>
        </p:spPr>
        <p:txBody>
          <a:bodyPr/>
          <a:lstStyle/>
          <a:p>
            <a:r>
              <a:rPr lang="en-US" b="0" dirty="0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C0259E-4107-9448-ABF8-D27CC5D14873}"/>
              </a:ext>
            </a:extLst>
          </p:cNvPr>
          <p:cNvSpPr txBox="1">
            <a:spLocks/>
          </p:cNvSpPr>
          <p:nvPr userDrawn="1"/>
        </p:nvSpPr>
        <p:spPr>
          <a:xfrm>
            <a:off x="6176471" y="6335487"/>
            <a:ext cx="242951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https://e4s.io/talks/E4S_SC22.pdf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8959" y="6314210"/>
            <a:ext cx="1760220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5369" y="6314210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6314210"/>
            <a:ext cx="541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D48319F-8485-9C4B-8EF2-51F8203F88A1}"/>
              </a:ext>
            </a:extLst>
          </p:cNvPr>
          <p:cNvSpPr txBox="1">
            <a:spLocks/>
          </p:cNvSpPr>
          <p:nvPr userDrawn="1"/>
        </p:nvSpPr>
        <p:spPr>
          <a:xfrm>
            <a:off x="6176471" y="6335487"/>
            <a:ext cx="242951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https://e4s.io/talks/E4S_SC22.pdf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  <p:sldLayoutId id="2147483669" r:id="rId18"/>
    <p:sldLayoutId id="2147483670" r:id="rId1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none" baseline="0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hub.docker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janedoe@janedoe.or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www.exascaleproject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4s.io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4s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18C8-3DAB-EC48-8EED-94C824EF5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046BF-D2A7-714B-902F-F4B38845B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4200" y="6343203"/>
            <a:ext cx="4506686" cy="31055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Prof. Sameer Shende, University of Oregon</a:t>
            </a:r>
          </a:p>
        </p:txBody>
      </p:sp>
    </p:spTree>
    <p:extLst>
      <p:ext uri="{BB962C8B-B14F-4D97-AF65-F5344CB8AC3E}">
        <p14:creationId xmlns:p14="http://schemas.microsoft.com/office/powerpoint/2010/main" val="3303362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22.02 Release: 100 Official Products + dependencies (</a:t>
            </a:r>
            <a:r>
              <a:rPr lang="en-US" dirty="0" err="1"/>
              <a:t>gcc</a:t>
            </a:r>
            <a:r>
              <a:rPr lang="en-US" dirty="0"/>
              <a:t>, x86_64)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47414-FB43-8D41-820F-318F76828722}"/>
              </a:ext>
            </a:extLst>
          </p:cNvPr>
          <p:cNvSpPr txBox="1"/>
          <p:nvPr/>
        </p:nvSpPr>
        <p:spPr>
          <a:xfrm>
            <a:off x="7637394" y="2958069"/>
            <a:ext cx="35767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GPU runtimes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Intel (</a:t>
            </a:r>
            <a:r>
              <a:rPr lang="en-US" sz="2400" dirty="0" err="1">
                <a:latin typeface="+mn-lt"/>
              </a:rPr>
              <a:t>oneAPI</a:t>
            </a:r>
            <a:r>
              <a:rPr lang="en-US" sz="2400" dirty="0">
                <a:latin typeface="+mn-lt"/>
              </a:rPr>
              <a:t>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2022.0.2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AMD (</a:t>
            </a:r>
            <a:r>
              <a:rPr lang="en-US" sz="2400" dirty="0" err="1">
                <a:latin typeface="+mn-lt"/>
              </a:rPr>
              <a:t>ROCm</a:t>
            </a:r>
            <a:r>
              <a:rPr lang="en-US" sz="2400" dirty="0">
                <a:latin typeface="+mn-lt"/>
              </a:rPr>
              <a:t>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4.5.2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NVIDIA (CUDA)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11.4.2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NVHPC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22.1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F05D456-0678-9E48-B888-0B342FBC6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47" y="690372"/>
            <a:ext cx="6472985" cy="55120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FFD825-51A4-7047-8261-22C9D153FBD7}"/>
              </a:ext>
            </a:extLst>
          </p:cNvPr>
          <p:cNvSpPr/>
          <p:nvPr/>
        </p:nvSpPr>
        <p:spPr>
          <a:xfrm>
            <a:off x="342900" y="690372"/>
            <a:ext cx="1358239" cy="5512077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4927B75-E15A-7F47-A531-58EEBD9D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231" y="721442"/>
            <a:ext cx="5020745" cy="195300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172AEAE-0A62-1C4C-A7EE-A2EEB4EF4611}"/>
              </a:ext>
            </a:extLst>
          </p:cNvPr>
          <p:cNvSpPr txBox="1">
            <a:spLocks/>
          </p:cNvSpPr>
          <p:nvPr/>
        </p:nvSpPr>
        <p:spPr>
          <a:xfrm>
            <a:off x="348344" y="6413292"/>
            <a:ext cx="5301342" cy="2417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SC22: Using containers for reproducibility of scientific results for AE/AD submission</a:t>
            </a:r>
          </a:p>
        </p:txBody>
      </p:sp>
    </p:spTree>
    <p:extLst>
      <p:ext uri="{BB962C8B-B14F-4D97-AF65-F5344CB8AC3E}">
        <p14:creationId xmlns:p14="http://schemas.microsoft.com/office/powerpoint/2010/main" val="85226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22.02 Release: 100 Official Products + dependencies (</a:t>
            </a:r>
            <a:r>
              <a:rPr lang="en-US" dirty="0" err="1"/>
              <a:t>gcc</a:t>
            </a:r>
            <a:r>
              <a:rPr lang="en-US" dirty="0"/>
              <a:t>, x86_64)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172AEAE-0A62-1C4C-A7EE-A2EEB4EF4611}"/>
              </a:ext>
            </a:extLst>
          </p:cNvPr>
          <p:cNvSpPr txBox="1">
            <a:spLocks/>
          </p:cNvSpPr>
          <p:nvPr/>
        </p:nvSpPr>
        <p:spPr>
          <a:xfrm>
            <a:off x="348344" y="6413292"/>
            <a:ext cx="5301342" cy="2417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SC22: Using containers for reproducibility of scientific results for AE/AD submission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571FF-F2CD-524A-9000-836A54839F8A}"/>
              </a:ext>
            </a:extLst>
          </p:cNvPr>
          <p:cNvSpPr txBox="1"/>
          <p:nvPr/>
        </p:nvSpPr>
        <p:spPr>
          <a:xfrm>
            <a:off x="7294494" y="1603521"/>
            <a:ext cx="4554606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Languages: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Julia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Python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AI products with GPU support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Tensorflow</a:t>
            </a:r>
            <a:endParaRPr lang="en-US" sz="2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Pytorch</a:t>
            </a: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3D Visualization</a:t>
            </a:r>
            <a:endParaRPr lang="en-US" sz="2400" dirty="0">
              <a:latin typeface="+mn-lt"/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sym typeface="Wingdings" pitchFamily="2" charset="2"/>
              </a:rPr>
              <a:t>Paraview</a:t>
            </a:r>
            <a:endParaRPr lang="en-US" sz="2400" dirty="0">
              <a:latin typeface="+mn-lt"/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  <a:sym typeface="Wingdings" pitchFamily="2" charset="2"/>
              </a:rPr>
              <a:t>VisIt</a:t>
            </a:r>
            <a:endParaRPr lang="en-US" sz="2400" dirty="0">
              <a:latin typeface="+mn-lt"/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sym typeface="Wingdings" pitchFamily="2" charset="2"/>
              </a:rPr>
              <a:t>TAU’s </a:t>
            </a:r>
            <a:r>
              <a:rPr lang="en-US" sz="2400" dirty="0" err="1">
                <a:latin typeface="+mn-lt"/>
                <a:sym typeface="Wingdings" pitchFamily="2" charset="2"/>
              </a:rPr>
              <a:t>paraprof</a:t>
            </a:r>
            <a:r>
              <a:rPr lang="en-US" sz="2400" dirty="0">
                <a:latin typeface="+mn-lt"/>
                <a:sym typeface="Wingdings" pitchFamily="2" charset="2"/>
              </a:rPr>
              <a:t> … 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  <a:sym typeface="Wingdings" pitchFamily="2" charset="2"/>
            </a:endParaRP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  <a:sym typeface="Wingdings" pitchFamily="2" charset="2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2312C47-940E-2240-9172-357CAC0D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8" y="712841"/>
            <a:ext cx="6379322" cy="5432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FFD825-51A4-7047-8261-22C9D153FBD7}"/>
              </a:ext>
            </a:extLst>
          </p:cNvPr>
          <p:cNvSpPr/>
          <p:nvPr/>
        </p:nvSpPr>
        <p:spPr>
          <a:xfrm>
            <a:off x="192024" y="690372"/>
            <a:ext cx="1541773" cy="5512077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6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15A7F6F-BFCC-1E4A-BD59-1993A60E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40" y="690372"/>
            <a:ext cx="6472985" cy="5512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22.02 Release: 100 Official Products + dependencies (</a:t>
            </a:r>
            <a:r>
              <a:rPr lang="en-US" dirty="0" err="1"/>
              <a:t>gcc</a:t>
            </a:r>
            <a:r>
              <a:rPr lang="en-US" dirty="0"/>
              <a:t>, ppc64le)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FFD825-51A4-7047-8261-22C9D153FBD7}"/>
              </a:ext>
            </a:extLst>
          </p:cNvPr>
          <p:cNvSpPr/>
          <p:nvPr/>
        </p:nvSpPr>
        <p:spPr>
          <a:xfrm>
            <a:off x="192024" y="690372"/>
            <a:ext cx="1541773" cy="5512077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D4F3-36D5-5045-BAAF-30862D22C286}"/>
              </a:ext>
            </a:extLst>
          </p:cNvPr>
          <p:cNvSpPr txBox="1"/>
          <p:nvPr/>
        </p:nvSpPr>
        <p:spPr>
          <a:xfrm>
            <a:off x="7595700" y="1383269"/>
            <a:ext cx="4404275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GPU runtimes for IBM Power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CUDA 11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NVHPC 22.1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Languages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Julia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Python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AI packages for NVIDIA GPU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TensorFlow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PyTorch</a:t>
            </a:r>
            <a:endParaRPr lang="en-US" sz="2400" dirty="0"/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BFCA5D9-3A42-8B44-8DF0-D4585F818220}"/>
              </a:ext>
            </a:extLst>
          </p:cNvPr>
          <p:cNvSpPr txBox="1">
            <a:spLocks/>
          </p:cNvSpPr>
          <p:nvPr/>
        </p:nvSpPr>
        <p:spPr>
          <a:xfrm>
            <a:off x="348344" y="6413292"/>
            <a:ext cx="5301342" cy="2417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SC22: Using containers for reproducibility of scientific results for AE/AD submission</a:t>
            </a:r>
          </a:p>
        </p:txBody>
      </p:sp>
    </p:spTree>
    <p:extLst>
      <p:ext uri="{BB962C8B-B14F-4D97-AF65-F5344CB8AC3E}">
        <p14:creationId xmlns:p14="http://schemas.microsoft.com/office/powerpoint/2010/main" val="41276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8FE5B79-D4A3-EC46-918D-8C5ACF57E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3" y="725193"/>
            <a:ext cx="6432093" cy="5477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91DD63-4465-4141-B480-075A68D50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22.02 Release: 100 Official Products + dependencies (</a:t>
            </a:r>
            <a:r>
              <a:rPr lang="en-US" dirty="0" err="1"/>
              <a:t>gcc</a:t>
            </a:r>
            <a:r>
              <a:rPr lang="en-US" dirty="0"/>
              <a:t>, ppc64le)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FFD825-51A4-7047-8261-22C9D153FBD7}"/>
              </a:ext>
            </a:extLst>
          </p:cNvPr>
          <p:cNvSpPr/>
          <p:nvPr/>
        </p:nvSpPr>
        <p:spPr>
          <a:xfrm>
            <a:off x="192024" y="690372"/>
            <a:ext cx="1541773" cy="5512077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B49B215-3DEF-C941-96ED-690B635FF3BD}"/>
              </a:ext>
            </a:extLst>
          </p:cNvPr>
          <p:cNvSpPr txBox="1">
            <a:spLocks/>
          </p:cNvSpPr>
          <p:nvPr/>
        </p:nvSpPr>
        <p:spPr>
          <a:xfrm>
            <a:off x="348344" y="6413292"/>
            <a:ext cx="5301342" cy="2417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SC22: Using containers for reproducibility of scientific results for AE/AD submission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A9D5-7ACF-5C4F-9FF5-E1260E2FB989}"/>
              </a:ext>
            </a:extLst>
          </p:cNvPr>
          <p:cNvSpPr txBox="1"/>
          <p:nvPr/>
        </p:nvSpPr>
        <p:spPr>
          <a:xfrm>
            <a:off x="7195458" y="1383269"/>
            <a:ext cx="4996542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100 packages: x86_64 and ppc64le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Spack</a:t>
            </a:r>
            <a:r>
              <a:rPr lang="en-US" sz="2400" dirty="0"/>
              <a:t> package manager [</a:t>
            </a:r>
            <a:r>
              <a:rPr lang="en-US" sz="2400" dirty="0" err="1"/>
              <a:t>spack.io</a:t>
            </a:r>
            <a:r>
              <a:rPr lang="en-US" sz="2400" dirty="0"/>
              <a:t>]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Environment modules</a:t>
            </a:r>
            <a:endParaRPr lang="en-US" sz="24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AI/ML Python (</a:t>
            </a:r>
            <a:r>
              <a:rPr lang="en-US" sz="2400" dirty="0" err="1"/>
              <a:t>Tensorflow</a:t>
            </a:r>
            <a:r>
              <a:rPr lang="en-US" sz="2400" dirty="0"/>
              <a:t>/</a:t>
            </a:r>
            <a:r>
              <a:rPr lang="en-US" sz="2400" dirty="0" err="1"/>
              <a:t>PyTorch</a:t>
            </a:r>
            <a:r>
              <a:rPr lang="en-US" sz="2400" dirty="0"/>
              <a:t>)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% singularity run [--</a:t>
            </a:r>
            <a:r>
              <a:rPr lang="en-US" sz="2400" dirty="0" err="1"/>
              <a:t>nv</a:t>
            </a:r>
            <a:r>
              <a:rPr lang="en-US" sz="2400" dirty="0"/>
              <a:t>|--</a:t>
            </a:r>
            <a:r>
              <a:rPr lang="en-US" sz="2400" dirty="0" err="1"/>
              <a:t>rocm</a:t>
            </a:r>
            <a:r>
              <a:rPr lang="en-US" sz="2400" dirty="0"/>
              <a:t>] e4s.sif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conda</a:t>
            </a:r>
            <a:r>
              <a:rPr lang="en-US" sz="2400" dirty="0"/>
              <a:t> activate </a:t>
            </a:r>
            <a:r>
              <a:rPr lang="en-US" sz="2400" dirty="0" err="1"/>
              <a:t>rocm</a:t>
            </a:r>
            <a:endParaRPr lang="en-US" sz="2400" dirty="0"/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conda</a:t>
            </a:r>
            <a:r>
              <a:rPr lang="en-US" sz="2400" dirty="0"/>
              <a:t> activate </a:t>
            </a:r>
            <a:r>
              <a:rPr lang="en-US" sz="2400" dirty="0" err="1"/>
              <a:t>cuda</a:t>
            </a:r>
            <a:r>
              <a:rPr lang="en-US" sz="2400" dirty="0"/>
              <a:t> 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5802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E4S 22.02 Release: full featured GPU image, LLVM DOE image</a:t>
            </a:r>
            <a:endParaRPr dirty="0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C2309F7-4D18-B341-A70C-EDCE30784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687" y="736301"/>
            <a:ext cx="7608177" cy="5090399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710197D-8009-B942-A2C5-10BC68FC007D}"/>
              </a:ext>
            </a:extLst>
          </p:cNvPr>
          <p:cNvSpPr txBox="1">
            <a:spLocks/>
          </p:cNvSpPr>
          <p:nvPr/>
        </p:nvSpPr>
        <p:spPr>
          <a:xfrm>
            <a:off x="348344" y="6413292"/>
            <a:ext cx="5301342" cy="2417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SC22: Using containers for reproducibility of scientific results for AE/AD submission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B3BAB-665B-C847-BDA8-579B72CCB9CF}"/>
              </a:ext>
            </a:extLst>
          </p:cNvPr>
          <p:cNvSpPr txBox="1"/>
          <p:nvPr/>
        </p:nvSpPr>
        <p:spPr>
          <a:xfrm>
            <a:off x="9149443" y="2662636"/>
            <a:ext cx="4404275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SzPts val="1800"/>
              <a:buChar char="•"/>
            </a:pPr>
            <a:r>
              <a:rPr lang="en-US" dirty="0"/>
              <a:t>Full featured images</a:t>
            </a:r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en-US" dirty="0"/>
              <a:t>ppc64le and x86_64</a:t>
            </a:r>
          </a:p>
          <a:p>
            <a:pPr marL="685800" lvl="1" indent="-228600">
              <a:lnSpc>
                <a:spcPct val="100000"/>
              </a:lnSpc>
              <a:spcBef>
                <a:spcPts val="0"/>
              </a:spcBef>
              <a:buSzPts val="1800"/>
              <a:buChar char="•"/>
            </a:pPr>
            <a:r>
              <a:rPr lang="en-US" dirty="0"/>
              <a:t>Docker and Singularity</a:t>
            </a:r>
          </a:p>
          <a:p>
            <a:pPr marL="228600" indent="-228600">
              <a:buSzPts val="1800"/>
              <a:buChar char="•"/>
            </a:pPr>
            <a:r>
              <a:rPr lang="en-US" dirty="0"/>
              <a:t>LLVM DOE E4S image</a:t>
            </a:r>
          </a:p>
          <a:p>
            <a:pPr algn="l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9357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/>
              <a:t>E4S base container images for x86_64, ppc64le, and aarch64</a:t>
            </a:r>
            <a:endParaRPr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710197D-8009-B942-A2C5-10BC68FC007D}"/>
              </a:ext>
            </a:extLst>
          </p:cNvPr>
          <p:cNvSpPr txBox="1">
            <a:spLocks/>
          </p:cNvSpPr>
          <p:nvPr/>
        </p:nvSpPr>
        <p:spPr>
          <a:xfrm>
            <a:off x="348344" y="6413292"/>
            <a:ext cx="5301342" cy="2417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SC22: Using containers for reproducibility of scientific results for AE/AD submission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B3BAB-665B-C847-BDA8-579B72CCB9CF}"/>
              </a:ext>
            </a:extLst>
          </p:cNvPr>
          <p:cNvSpPr txBox="1"/>
          <p:nvPr/>
        </p:nvSpPr>
        <p:spPr>
          <a:xfrm>
            <a:off x="9105900" y="2039236"/>
            <a:ext cx="4404275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Hub.docker.com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ecpe4s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Platforms: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x86_64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ppc64le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aarch64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GPU runtimes: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Cuda</a:t>
            </a:r>
            <a:endParaRPr lang="en-US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ROCm</a:t>
            </a:r>
            <a:endParaRPr lang="en-US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oneAPI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Singularity images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Miminal</a:t>
            </a:r>
            <a:r>
              <a:rPr lang="en-US" dirty="0"/>
              <a:t> </a:t>
            </a:r>
            <a:r>
              <a:rPr lang="en-US" dirty="0" err="1"/>
              <a:t>Spack</a:t>
            </a:r>
            <a:r>
              <a:rPr lang="en-US" dirty="0"/>
              <a:t> image</a:t>
            </a:r>
            <a:endParaRPr lang="en-US" sz="2400" dirty="0">
              <a:latin typeface="+mn-lt"/>
            </a:endParaRP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9ACA9CB-9CA2-C447-8E30-02231741B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3" y="922281"/>
            <a:ext cx="6794021" cy="531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7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E4S 22.02 Minimal Base Image: Ubuntu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EA15B4-1A18-4C43-9686-244FFC4B3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78" y="1197900"/>
            <a:ext cx="7217970" cy="5091495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A0A95477-BA0E-1F47-A0E7-0129B54C2BCD}"/>
              </a:ext>
            </a:extLst>
          </p:cNvPr>
          <p:cNvSpPr/>
          <p:nvPr/>
        </p:nvSpPr>
        <p:spPr>
          <a:xfrm>
            <a:off x="7920570" y="2063616"/>
            <a:ext cx="839117" cy="2667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8ED3D-D08E-454C-A814-B36F0502D37D}"/>
              </a:ext>
            </a:extLst>
          </p:cNvPr>
          <p:cNvSpPr txBox="1"/>
          <p:nvPr/>
        </p:nvSpPr>
        <p:spPr>
          <a:xfrm>
            <a:off x="9328624" y="1606035"/>
            <a:ext cx="2744919" cy="11818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Create custom </a:t>
            </a:r>
            <a:br>
              <a:rPr lang="en-US" dirty="0"/>
            </a:br>
            <a:r>
              <a:rPr lang="en-US" dirty="0"/>
              <a:t>container images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1M+ downloads!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https://</a:t>
            </a:r>
            <a:r>
              <a:rPr lang="en-US" dirty="0" err="1"/>
              <a:t>hub.docker.com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E4S 22.02 Intel GPU Base Image: Ubuntu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1B91F-78A8-9240-87B6-D52A35103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575" y="1286407"/>
            <a:ext cx="6907875" cy="4872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C7A8CF-F8CA-224E-AE85-B3B7EA0B9AC7}"/>
              </a:ext>
            </a:extLst>
          </p:cNvPr>
          <p:cNvSpPr txBox="1"/>
          <p:nvPr/>
        </p:nvSpPr>
        <p:spPr>
          <a:xfrm>
            <a:off x="9328624" y="1730685"/>
            <a:ext cx="2775119" cy="932563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Includes </a:t>
            </a:r>
            <a:r>
              <a:rPr lang="en-US" dirty="0" err="1"/>
              <a:t>gcc</a:t>
            </a:r>
            <a:r>
              <a:rPr lang="en-US" dirty="0"/>
              <a:t>, LLVM, and</a:t>
            </a:r>
            <a:br>
              <a:rPr lang="en-US" dirty="0"/>
            </a:br>
            <a:r>
              <a:rPr lang="en-US" dirty="0"/>
              <a:t>Intel compilers (</a:t>
            </a:r>
            <a:r>
              <a:rPr lang="en-US" dirty="0" err="1"/>
              <a:t>oneAPI</a:t>
            </a:r>
            <a:r>
              <a:rPr lang="en-US" dirty="0"/>
              <a:t>)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Supports Intel GPUs </a:t>
            </a:r>
          </a:p>
        </p:txBody>
      </p:sp>
    </p:spTree>
    <p:extLst>
      <p:ext uri="{BB962C8B-B14F-4D97-AF65-F5344CB8AC3E}">
        <p14:creationId xmlns:p14="http://schemas.microsoft.com/office/powerpoint/2010/main" val="1291445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E4S 22.02 NVIDIA GPU Base Image: Ubuntu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7A8CF-F8CA-224E-AE85-B3B7EA0B9AC7}"/>
              </a:ext>
            </a:extLst>
          </p:cNvPr>
          <p:cNvSpPr txBox="1"/>
          <p:nvPr/>
        </p:nvSpPr>
        <p:spPr>
          <a:xfrm>
            <a:off x="9328624" y="1356738"/>
            <a:ext cx="2867773" cy="1680460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Includes </a:t>
            </a:r>
            <a:r>
              <a:rPr lang="en-US" dirty="0" err="1"/>
              <a:t>gcc</a:t>
            </a:r>
            <a:r>
              <a:rPr lang="en-US" dirty="0"/>
              <a:t>, LLVM, and</a:t>
            </a:r>
            <a:br>
              <a:rPr lang="en-US" dirty="0"/>
            </a:br>
            <a:r>
              <a:rPr lang="en-US" dirty="0"/>
              <a:t>CUDA, NVHPC compilers 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Supports NVIDIA GPUs 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x86_64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ppc64le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aarch64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38913C8-B882-CF4C-ADAE-CEF074C1E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522" y="1385843"/>
            <a:ext cx="7007982" cy="4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67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E4S 22.02 NVIDIA GPU Base Image: Ubuntu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7A8CF-F8CA-224E-AE85-B3B7EA0B9AC7}"/>
              </a:ext>
            </a:extLst>
          </p:cNvPr>
          <p:cNvSpPr txBox="1"/>
          <p:nvPr/>
        </p:nvSpPr>
        <p:spPr>
          <a:xfrm>
            <a:off x="9328624" y="1356738"/>
            <a:ext cx="2867773" cy="1680460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Includes </a:t>
            </a:r>
            <a:r>
              <a:rPr lang="en-US" dirty="0" err="1"/>
              <a:t>gcc</a:t>
            </a:r>
            <a:r>
              <a:rPr lang="en-US" dirty="0"/>
              <a:t>, LLVM, and</a:t>
            </a:r>
            <a:br>
              <a:rPr lang="en-US" dirty="0"/>
            </a:br>
            <a:r>
              <a:rPr lang="en-US" dirty="0"/>
              <a:t>CUDA, NVHPC compilers 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Supports NVIDIA GPUs 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x86_64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ppc64le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aarch64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38913C8-B882-CF4C-ADAE-CEF074C1E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522" y="1385843"/>
            <a:ext cx="7007982" cy="494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4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Containers for Reproducibility of Scientific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1677-092D-2047-A301-C08FEF3BD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Containers have ushered in a new era of reproducibility of scientific results. This talk will focus on using and building custom containers that support CPU and GPU platforms on x86_64, ppc64le, and aarch64 with support for GPUs from NVIDIA, Intel, and AMD. It will demonstrate techniques for deploying these base and full-featured images from E4S [https://e4s.io] to build tools that may be described in SC papers for AE/AD submission.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8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E4S 22.02 AMD GPU Base Image: Ubuntu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7A8CF-F8CA-224E-AE85-B3B7EA0B9AC7}"/>
              </a:ext>
            </a:extLst>
          </p:cNvPr>
          <p:cNvSpPr txBox="1"/>
          <p:nvPr/>
        </p:nvSpPr>
        <p:spPr>
          <a:xfrm>
            <a:off x="9328624" y="1606037"/>
            <a:ext cx="2867773" cy="11818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Includes </a:t>
            </a:r>
            <a:r>
              <a:rPr lang="en-US" dirty="0" err="1"/>
              <a:t>gcc</a:t>
            </a:r>
            <a:r>
              <a:rPr lang="en-US" dirty="0"/>
              <a:t>, LLVM, and</a:t>
            </a:r>
            <a:br>
              <a:rPr lang="en-US" dirty="0"/>
            </a:br>
            <a:r>
              <a:rPr lang="en-US" dirty="0"/>
              <a:t>CUDA, NVHPC compilers 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/>
              <a:t>Supports AMD GPUs </a:t>
            </a:r>
          </a:p>
          <a:p>
            <a:pPr marL="285750" indent="-285750" algn="l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ROCm</a:t>
            </a:r>
            <a:r>
              <a:rPr lang="en-US" dirty="0"/>
              <a:t> 4.5.2, HIP 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6C49C7-D18E-8D4F-95E6-E20148884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317" y="1208825"/>
            <a:ext cx="7252391" cy="511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01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>
            <a:spLocks noGrp="1"/>
          </p:cNvSpPr>
          <p:nvPr>
            <p:ph type="title"/>
          </p:nvPr>
        </p:nvSpPr>
        <p:spPr>
          <a:xfrm>
            <a:off x="190500" y="230017"/>
            <a:ext cx="11658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/>
              <a:t>E4S 22.02 AWS image: US-West2 (OR) ami-0b25a3c02556d434e</a:t>
            </a:r>
            <a:endParaRPr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710197D-8009-B942-A2C5-10BC68FC007D}"/>
              </a:ext>
            </a:extLst>
          </p:cNvPr>
          <p:cNvSpPr txBox="1">
            <a:spLocks/>
          </p:cNvSpPr>
          <p:nvPr/>
        </p:nvSpPr>
        <p:spPr>
          <a:xfrm>
            <a:off x="348344" y="6413292"/>
            <a:ext cx="5301342" cy="2417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SC22: Using containers for reproducibility of scientific results for AE/AD submission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B3BAB-665B-C847-BDA8-579B72CCB9CF}"/>
              </a:ext>
            </a:extLst>
          </p:cNvPr>
          <p:cNvSpPr txBox="1"/>
          <p:nvPr/>
        </p:nvSpPr>
        <p:spPr>
          <a:xfrm>
            <a:off x="9813471" y="1505834"/>
            <a:ext cx="4404275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E4S 22.02 AWS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Intel </a:t>
            </a:r>
            <a:r>
              <a:rPr lang="en-US" dirty="0" err="1"/>
              <a:t>oneAPI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CUDA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NVHPC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ROCm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AWS DCV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Spack</a:t>
            </a:r>
            <a:r>
              <a:rPr lang="en-US" dirty="0"/>
              <a:t> Build Cache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ECP: </a:t>
            </a:r>
            <a:r>
              <a:rPr lang="en-US" dirty="0" err="1"/>
              <a:t>Nalu</a:t>
            </a:r>
            <a:r>
              <a:rPr lang="en-US" dirty="0"/>
              <a:t>-Wind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OpenFOAM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ParaView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VisIt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TAU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Docker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Shifter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err="1"/>
              <a:t>Charliecloud</a:t>
            </a: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E4S Singularity…</a:t>
            </a:r>
            <a:endParaRPr lang="en-US" sz="2400" dirty="0">
              <a:latin typeface="+mn-lt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BB11A9-A59E-FE4D-A0B8-B35CC77ED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944327"/>
            <a:ext cx="9234214" cy="52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35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E4S: Using Docker containers with Intel® compilers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1677-092D-2047-A301-C08FEF3B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75509"/>
            <a:ext cx="11114313" cy="472934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2900" dirty="0"/>
              <a:t>% docker pull ecpe4s/e4s-base-oneapi:22.02</a:t>
            </a:r>
          </a:p>
          <a:p>
            <a:pPr marL="0" indent="0">
              <a:buNone/>
            </a:pPr>
            <a:r>
              <a:rPr lang="en-US" sz="2900" dirty="0"/>
              <a:t>% docker images</a:t>
            </a:r>
          </a:p>
          <a:p>
            <a:pPr marL="0" indent="0">
              <a:buNone/>
            </a:pPr>
            <a:r>
              <a:rPr lang="en-US" sz="2900" dirty="0"/>
              <a:t>% docker run --</a:t>
            </a:r>
            <a:r>
              <a:rPr lang="en-US" sz="2900" dirty="0" err="1"/>
              <a:t>shm</a:t>
            </a:r>
            <a:r>
              <a:rPr lang="en-US" sz="2900" dirty="0"/>
              <a:t>-size=4g --rm -it ecpe4s/e4s-base-oneapi:22.02</a:t>
            </a:r>
          </a:p>
          <a:p>
            <a:pPr marL="0" indent="0">
              <a:buNone/>
            </a:pPr>
            <a:r>
              <a:rPr lang="en-US" sz="2900" dirty="0"/>
              <a:t># source /opt/intel/</a:t>
            </a:r>
            <a:r>
              <a:rPr lang="en-US" sz="2900" dirty="0" err="1"/>
              <a:t>oneapi</a:t>
            </a:r>
            <a:r>
              <a:rPr lang="en-US" sz="2900" dirty="0"/>
              <a:t>/</a:t>
            </a:r>
            <a:r>
              <a:rPr lang="en-US" sz="2900" dirty="0" err="1"/>
              <a:t>setvars.sh</a:t>
            </a:r>
            <a:endParaRPr lang="en-US" sz="2900" dirty="0"/>
          </a:p>
          <a:p>
            <a:pPr marL="0" indent="0">
              <a:buNone/>
            </a:pPr>
            <a:r>
              <a:rPr lang="en-US" sz="2900" dirty="0"/>
              <a:t># export I_MPI_FABRICS=</a:t>
            </a:r>
            <a:r>
              <a:rPr lang="en-US" sz="2900" dirty="0" err="1"/>
              <a:t>shm</a:t>
            </a:r>
            <a:endParaRPr lang="en-US" sz="2900" dirty="0"/>
          </a:p>
          <a:p>
            <a:pPr marL="0" indent="0">
              <a:lnSpc>
                <a:spcPct val="170000"/>
              </a:lnSpc>
              <a:spcAft>
                <a:spcPts val="400"/>
              </a:spcAft>
              <a:buNone/>
            </a:pPr>
            <a:r>
              <a:rPr lang="en-US" sz="2900" dirty="0"/>
              <a:t># </a:t>
            </a:r>
            <a:r>
              <a:rPr lang="en-US" sz="2900" dirty="0" err="1"/>
              <a:t>mpicc</a:t>
            </a:r>
            <a:r>
              <a:rPr lang="en-US" sz="2900" dirty="0"/>
              <a:t> </a:t>
            </a:r>
            <a:r>
              <a:rPr lang="en-US" sz="2900" dirty="0" err="1"/>
              <a:t>foo.c</a:t>
            </a:r>
            <a:r>
              <a:rPr lang="en-US" sz="2900" dirty="0"/>
              <a:t> -o foo; </a:t>
            </a:r>
            <a:r>
              <a:rPr lang="en-US" sz="2900" dirty="0" err="1"/>
              <a:t>mpirun</a:t>
            </a:r>
            <a:r>
              <a:rPr lang="en-US" sz="2900" dirty="0"/>
              <a:t> -np 4 ./foo 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In another terminal:</a:t>
            </a:r>
            <a:br>
              <a:rPr lang="en-US" sz="2900" dirty="0"/>
            </a:br>
            <a:r>
              <a:rPr lang="en-US" sz="2900" dirty="0"/>
              <a:t>% docker </a:t>
            </a:r>
            <a:r>
              <a:rPr lang="en-US" sz="2900" dirty="0" err="1"/>
              <a:t>ps</a:t>
            </a:r>
            <a:br>
              <a:rPr lang="en-US" sz="2900" dirty="0"/>
            </a:br>
            <a:r>
              <a:rPr lang="en-US" sz="2900" dirty="0"/>
              <a:t>&lt;</a:t>
            </a:r>
            <a:r>
              <a:rPr lang="en-US" sz="2900" dirty="0" err="1"/>
              <a:t>container_id</a:t>
            </a:r>
            <a:r>
              <a:rPr lang="en-US" sz="2900" dirty="0"/>
              <a:t>&gt; … </a:t>
            </a:r>
            <a:br>
              <a:rPr lang="en-US" sz="2900" dirty="0"/>
            </a:br>
            <a:r>
              <a:rPr lang="en-US" sz="2900" dirty="0"/>
              <a:t>% docker cp &lt;</a:t>
            </a:r>
            <a:r>
              <a:rPr lang="en-US" sz="2900" dirty="0" err="1"/>
              <a:t>tarball</a:t>
            </a:r>
            <a:r>
              <a:rPr lang="en-US" sz="2900" dirty="0"/>
              <a:t>&gt;  &lt;</a:t>
            </a:r>
            <a:r>
              <a:rPr lang="en-US" sz="2900" dirty="0" err="1"/>
              <a:t>container_id</a:t>
            </a:r>
            <a:r>
              <a:rPr lang="en-US" sz="2900" dirty="0"/>
              <a:t>&gt;:/</a:t>
            </a:r>
            <a:r>
              <a:rPr lang="en-US" sz="2900" dirty="0" err="1"/>
              <a:t>tmp</a:t>
            </a:r>
            <a:br>
              <a:rPr lang="en-US" sz="2900" dirty="0"/>
            </a:br>
            <a:r>
              <a:rPr lang="en-US" sz="2900" dirty="0"/>
              <a:t>% docker commit &lt;</a:t>
            </a:r>
            <a:r>
              <a:rPr lang="en-US" sz="2900" dirty="0" err="1"/>
              <a:t>container_id</a:t>
            </a:r>
            <a:r>
              <a:rPr lang="en-US" sz="2900" dirty="0"/>
              <a:t>&gt;  &lt;</a:t>
            </a:r>
            <a:r>
              <a:rPr lang="en-US" sz="2900" dirty="0" err="1"/>
              <a:t>Your_image_name</a:t>
            </a:r>
            <a:r>
              <a:rPr lang="en-US" sz="2900" dirty="0"/>
              <a:t>&gt;            </a:t>
            </a:r>
            <a:br>
              <a:rPr lang="en-US" sz="2900" dirty="0"/>
            </a:br>
            <a:r>
              <a:rPr lang="en-US" sz="2900" dirty="0"/>
              <a:t>	(e.g., docker commit 0x232e2af  ecpe4s/e4s-base-oneapi:2022-03-14)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sz="2900" dirty="0"/>
              <a:t>% docker login –u &lt;</a:t>
            </a:r>
            <a:r>
              <a:rPr lang="en-US" sz="2900" dirty="0" err="1"/>
              <a:t>loginid</a:t>
            </a:r>
            <a:r>
              <a:rPr lang="en-US" sz="2900" dirty="0"/>
              <a:t>&gt;</a:t>
            </a:r>
          </a:p>
          <a:p>
            <a:pPr marL="457200" lvl="1" indent="0">
              <a:spcAft>
                <a:spcPts val="400"/>
              </a:spcAft>
              <a:buNone/>
            </a:pPr>
            <a:r>
              <a:rPr lang="en-US" sz="2900" dirty="0"/>
              <a:t>Password: &lt;password&gt;   (Optionally create an account at </a:t>
            </a:r>
            <a:r>
              <a:rPr lang="en-US" sz="2900" dirty="0">
                <a:hlinkClick r:id="rId2"/>
              </a:rPr>
              <a:t>https://hub.docker.com</a:t>
            </a:r>
            <a:r>
              <a:rPr lang="en-US" sz="2900" dirty="0"/>
              <a:t>)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sz="2900" dirty="0"/>
              <a:t>% docker push &lt;</a:t>
            </a:r>
            <a:r>
              <a:rPr lang="en-US" sz="2900" dirty="0" err="1"/>
              <a:t>Your_image_name</a:t>
            </a:r>
            <a:r>
              <a:rPr lang="en-US" sz="2900" dirty="0"/>
              <a:t>&gt;									NOTE: You may to your image name on </a:t>
            </a:r>
            <a:r>
              <a:rPr lang="en-US" sz="2900" dirty="0" err="1"/>
              <a:t>Dockerhub</a:t>
            </a:r>
            <a:r>
              <a:rPr lang="en-US" sz="2900" dirty="0"/>
              <a:t> in the AD/AE submission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sz="2900" dirty="0"/>
              <a:t>	(e.g., docker push ecpe4s/e4s-base-oneapi:2022-03-14)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8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E4S: Using Docker containers with NVIDA and AMD GPUs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1677-092D-2047-A301-C08FEF3B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75509"/>
            <a:ext cx="11114313" cy="47293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900" dirty="0"/>
              <a:t>% docker pull ecpe4s/e4s-base-cuda:22.02</a:t>
            </a:r>
          </a:p>
          <a:p>
            <a:pPr marL="0" indent="0">
              <a:buNone/>
            </a:pPr>
            <a:r>
              <a:rPr lang="en-US" sz="2900" dirty="0"/>
              <a:t>% docker run --</a:t>
            </a:r>
            <a:r>
              <a:rPr lang="en-US" sz="2900" dirty="0" err="1"/>
              <a:t>gpus</a:t>
            </a:r>
            <a:r>
              <a:rPr lang="en-US" sz="2900" dirty="0"/>
              <a:t>=all --rm -v &lt;</a:t>
            </a:r>
            <a:r>
              <a:rPr lang="en-US" sz="2900" dirty="0" err="1"/>
              <a:t>hostdir</a:t>
            </a:r>
            <a:r>
              <a:rPr lang="en-US" sz="2900" dirty="0"/>
              <a:t>&gt;:&lt;</a:t>
            </a:r>
            <a:r>
              <a:rPr lang="en-US" sz="2900" dirty="0" err="1"/>
              <a:t>containerdir</a:t>
            </a:r>
            <a:r>
              <a:rPr lang="en-US" sz="2900" dirty="0"/>
              <a:t>&gt; </a:t>
            </a:r>
            <a:br>
              <a:rPr lang="en-US" sz="2900" dirty="0"/>
            </a:br>
            <a:r>
              <a:rPr lang="en-US" sz="2900" dirty="0"/>
              <a:t>		-it 	ecpe4s/e4s-base-cuda:22.02</a:t>
            </a:r>
          </a:p>
          <a:p>
            <a:pPr marL="0" indent="0">
              <a:buNone/>
            </a:pPr>
            <a:r>
              <a:rPr lang="en-US" sz="2900" dirty="0"/>
              <a:t># which </a:t>
            </a:r>
            <a:r>
              <a:rPr lang="en-US" sz="2900" dirty="0" err="1"/>
              <a:t>nvcc</a:t>
            </a:r>
            <a:endParaRPr lang="en-US" sz="2900" dirty="0"/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2900" dirty="0"/>
              <a:t>% docker pull ecpe4s/e4s-base-rocm:22.02</a:t>
            </a:r>
          </a:p>
          <a:p>
            <a:pPr marL="0" indent="0">
              <a:buNone/>
            </a:pPr>
            <a:r>
              <a:rPr lang="en-US" sz="2900" dirty="0"/>
              <a:t>% docker run --rm --device=/dev/</a:t>
            </a:r>
            <a:r>
              <a:rPr lang="en-US" sz="2900" dirty="0" err="1"/>
              <a:t>kfd</a:t>
            </a:r>
            <a:r>
              <a:rPr lang="en-US" sz="2900" dirty="0"/>
              <a:t> --device=/dev/</a:t>
            </a:r>
            <a:r>
              <a:rPr lang="en-US" sz="2900" dirty="0" err="1"/>
              <a:t>dri</a:t>
            </a:r>
            <a:r>
              <a:rPr lang="en-US" sz="2900" dirty="0"/>
              <a:t> </a:t>
            </a:r>
            <a:br>
              <a:rPr lang="en-US" sz="2900" dirty="0"/>
            </a:br>
            <a:r>
              <a:rPr lang="en-US" sz="2900" dirty="0"/>
              <a:t>		--add-group=video  -it ecpe4s/e4s-base-rocm:22.02</a:t>
            </a:r>
          </a:p>
          <a:p>
            <a:pPr marL="0" indent="0">
              <a:buNone/>
            </a:pPr>
            <a:r>
              <a:rPr lang="en-US" sz="2900" dirty="0"/>
              <a:t># which </a:t>
            </a:r>
            <a:r>
              <a:rPr lang="en-US" sz="2900" dirty="0" err="1"/>
              <a:t>hipcc</a:t>
            </a:r>
            <a:r>
              <a:rPr lang="en-US" sz="2900" dirty="0"/>
              <a:t> 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NOTE: If you do not commit and save your image, your changes will be lost when you exit docker. Use docker run –e to specify environment variables (docker run --help)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04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your own custom Docker container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1677-092D-2047-A301-C08FEF3B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1475509"/>
            <a:ext cx="4071256" cy="47293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800" dirty="0"/>
              <a:t>% docker pull ecpe4s/e4s-base-cuda:22.02</a:t>
            </a:r>
          </a:p>
          <a:p>
            <a:pPr marL="0" indent="0">
              <a:buNone/>
            </a:pPr>
            <a:r>
              <a:rPr lang="en-US" sz="4800" dirty="0"/>
              <a:t>% docker run --</a:t>
            </a:r>
            <a:r>
              <a:rPr lang="en-US" sz="4800" dirty="0" err="1"/>
              <a:t>gpus</a:t>
            </a:r>
            <a:r>
              <a:rPr lang="en-US" sz="4800" dirty="0"/>
              <a:t>=all --rm -it ecpe4s/e4s-base-cuda:22.02</a:t>
            </a:r>
          </a:p>
          <a:p>
            <a:pPr marL="0" indent="0">
              <a:buNone/>
            </a:pPr>
            <a:r>
              <a:rPr lang="en-US" sz="4800" dirty="0"/>
              <a:t># </a:t>
            </a:r>
            <a:r>
              <a:rPr lang="en-US" sz="4800" dirty="0" err="1"/>
              <a:t>whoami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# cat /</a:t>
            </a:r>
            <a:r>
              <a:rPr lang="en-US" sz="4800" dirty="0" err="1"/>
              <a:t>etc</a:t>
            </a:r>
            <a:r>
              <a:rPr lang="en-US" sz="4800" dirty="0"/>
              <a:t>/</a:t>
            </a:r>
            <a:r>
              <a:rPr lang="en-US" sz="4800" dirty="0" err="1"/>
              <a:t>os</a:t>
            </a:r>
            <a:r>
              <a:rPr lang="en-US" sz="4800" dirty="0"/>
              <a:t>-release</a:t>
            </a:r>
          </a:p>
          <a:p>
            <a:pPr marL="0" indent="0">
              <a:buNone/>
            </a:pPr>
            <a:br>
              <a:rPr lang="en-US" sz="4800" dirty="0"/>
            </a:br>
            <a:r>
              <a:rPr lang="en-US" sz="4800" dirty="0"/>
              <a:t>Creating a </a:t>
            </a:r>
            <a:r>
              <a:rPr lang="en-US" sz="4800" dirty="0" err="1"/>
              <a:t>Dockerfile</a:t>
            </a:r>
            <a:endParaRPr lang="en-US" sz="4800" dirty="0"/>
          </a:p>
          <a:p>
            <a:pPr marL="0" indent="0">
              <a:buNone/>
            </a:pPr>
            <a:r>
              <a:rPr lang="en-US" sz="4800" dirty="0" err="1"/>
              <a:t>mkdir</a:t>
            </a:r>
            <a:r>
              <a:rPr lang="en-US" sz="4800" dirty="0"/>
              <a:t> </a:t>
            </a:r>
            <a:r>
              <a:rPr lang="en-US" sz="4800" dirty="0" err="1"/>
              <a:t>myapp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cd </a:t>
            </a:r>
            <a:r>
              <a:rPr lang="en-US" sz="4800" dirty="0" err="1"/>
              <a:t>myapp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Create a shell script </a:t>
            </a:r>
            <a:r>
              <a:rPr lang="en-US" sz="4800" dirty="0" err="1"/>
              <a:t>Hi.sh</a:t>
            </a:r>
            <a:r>
              <a:rPr lang="en-US" sz="4800" dirty="0"/>
              <a:t> (vi </a:t>
            </a:r>
            <a:r>
              <a:rPr lang="en-US" sz="4800" dirty="0" err="1"/>
              <a:t>Hi.sh</a:t>
            </a:r>
            <a:r>
              <a:rPr lang="en-US" sz="4800" dirty="0"/>
              <a:t>)</a:t>
            </a:r>
            <a:br>
              <a:rPr lang="en-US" sz="4800" dirty="0"/>
            </a:br>
            <a:r>
              <a:rPr lang="en-US" sz="4800" dirty="0"/>
              <a:t>#!/bin/bash</a:t>
            </a:r>
          </a:p>
          <a:p>
            <a:pPr marL="0" indent="0">
              <a:buNone/>
            </a:pPr>
            <a:r>
              <a:rPr lang="en-US" sz="4800" dirty="0"/>
              <a:t>echo “Hello World!”</a:t>
            </a:r>
          </a:p>
          <a:p>
            <a:pPr marL="0" indent="0">
              <a:buNone/>
            </a:pPr>
            <a:r>
              <a:rPr lang="en-US" sz="4800" dirty="0"/>
              <a:t>Create a file called </a:t>
            </a:r>
            <a:r>
              <a:rPr lang="en-US" sz="4800" dirty="0" err="1"/>
              <a:t>Dockerfile</a:t>
            </a:r>
            <a:r>
              <a:rPr lang="en-US" sz="4800" dirty="0"/>
              <a:t>: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From ecpe4s/e4s-base-cuda:22.02</a:t>
            </a:r>
          </a:p>
          <a:p>
            <a:pPr marL="0" indent="0">
              <a:buNone/>
            </a:pPr>
            <a:r>
              <a:rPr lang="en-US" sz="4800" dirty="0"/>
              <a:t>LABEL maintainer=“</a:t>
            </a:r>
            <a:r>
              <a:rPr lang="en-US" sz="4800" dirty="0" err="1"/>
              <a:t>JaneDoe</a:t>
            </a:r>
            <a:r>
              <a:rPr lang="en-US" sz="4800" dirty="0"/>
              <a:t>  </a:t>
            </a:r>
            <a:r>
              <a:rPr lang="en-US" sz="4800" dirty="0">
                <a:hlinkClick r:id="rId2"/>
              </a:rPr>
              <a:t>janedoe@janedoe.org</a:t>
            </a:r>
            <a:r>
              <a:rPr lang="en-US" sz="4800" dirty="0"/>
              <a:t>”</a:t>
            </a:r>
          </a:p>
          <a:p>
            <a:pPr marL="0" indent="0">
              <a:buNone/>
            </a:pPr>
            <a:r>
              <a:rPr lang="en-US" sz="4800" dirty="0"/>
              <a:t>ADD ./</a:t>
            </a:r>
            <a:r>
              <a:rPr lang="en-US" sz="4800" dirty="0" err="1"/>
              <a:t>Hi.sh</a:t>
            </a:r>
            <a:r>
              <a:rPr lang="en-US" sz="4800" dirty="0"/>
              <a:t> /bin/</a:t>
            </a:r>
            <a:r>
              <a:rPr lang="en-US" sz="4800" dirty="0" err="1"/>
              <a:t>Hi.sh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RUN </a:t>
            </a:r>
            <a:r>
              <a:rPr lang="en-US" sz="4800" dirty="0" err="1"/>
              <a:t>chmod</a:t>
            </a:r>
            <a:r>
              <a:rPr lang="en-US" sz="4800" dirty="0"/>
              <a:t> </a:t>
            </a:r>
            <a:r>
              <a:rPr lang="en-US" sz="4800" dirty="0" err="1"/>
              <a:t>a+rx</a:t>
            </a:r>
            <a:r>
              <a:rPr lang="en-US" sz="4800" dirty="0"/>
              <a:t> /bin/</a:t>
            </a:r>
            <a:r>
              <a:rPr lang="en-US" sz="4800" dirty="0" err="1"/>
              <a:t>Hi.sh</a:t>
            </a:r>
            <a:endParaRPr lang="en-US" sz="4800" dirty="0"/>
          </a:p>
          <a:p>
            <a:pPr marL="0" indent="0">
              <a:buNone/>
            </a:pPr>
            <a:endParaRPr lang="en-US" sz="29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B3D048-6CE0-A94F-B39D-8646BE719678}"/>
              </a:ext>
            </a:extLst>
          </p:cNvPr>
          <p:cNvSpPr txBox="1">
            <a:spLocks/>
          </p:cNvSpPr>
          <p:nvPr/>
        </p:nvSpPr>
        <p:spPr>
          <a:xfrm>
            <a:off x="5751513" y="1214252"/>
            <a:ext cx="6440487" cy="4729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4800" dirty="0"/>
          </a:p>
          <a:p>
            <a:pPr marL="0" indent="0">
              <a:buFont typeface="Arial"/>
              <a:buNone/>
            </a:pPr>
            <a:r>
              <a:rPr lang="en-US" sz="1400" dirty="0"/>
              <a:t>docker build –t hello:1.0 . </a:t>
            </a:r>
          </a:p>
          <a:p>
            <a:pPr marL="0" indent="0">
              <a:buFont typeface="Arial"/>
              <a:buNone/>
            </a:pPr>
            <a:r>
              <a:rPr lang="en-US" sz="1400" dirty="0"/>
              <a:t>docker run --rm -it hello:1.0</a:t>
            </a:r>
            <a:br>
              <a:rPr lang="en-US" sz="1400" dirty="0"/>
            </a:br>
            <a:r>
              <a:rPr lang="en-US" sz="1400" dirty="0"/>
              <a:t># </a:t>
            </a:r>
            <a:r>
              <a:rPr lang="en-US" sz="1400" dirty="0" err="1"/>
              <a:t>Hi.sh</a:t>
            </a:r>
            <a:endParaRPr lang="en-US" sz="1400" dirty="0"/>
          </a:p>
          <a:p>
            <a:pPr marL="0" indent="0">
              <a:buFont typeface="Arial"/>
              <a:buNone/>
            </a:pPr>
            <a:r>
              <a:rPr lang="en-US" sz="1400" dirty="0"/>
              <a:t>Hello World!</a:t>
            </a:r>
          </a:p>
          <a:p>
            <a:pPr marL="0" indent="0">
              <a:buFont typeface="Arial"/>
              <a:buNone/>
            </a:pPr>
            <a:r>
              <a:rPr lang="en-US" sz="1400" dirty="0"/>
              <a:t># exit</a:t>
            </a:r>
          </a:p>
          <a:p>
            <a:pPr marL="0" indent="0">
              <a:buFont typeface="Arial"/>
              <a:buNone/>
            </a:pPr>
            <a:endParaRPr lang="en-US" sz="1400" dirty="0"/>
          </a:p>
          <a:p>
            <a:pPr marL="0" indent="0">
              <a:buFont typeface="Arial"/>
              <a:buNone/>
            </a:pPr>
            <a:r>
              <a:rPr lang="en-US" sz="1400" dirty="0"/>
              <a:t>To export the image to </a:t>
            </a:r>
            <a:r>
              <a:rPr lang="en-US" sz="1400" dirty="0" err="1"/>
              <a:t>Dockerhub</a:t>
            </a:r>
            <a:r>
              <a:rPr lang="en-US" sz="1400" dirty="0"/>
              <a:t>: </a:t>
            </a:r>
          </a:p>
          <a:p>
            <a:pPr marL="0" indent="0">
              <a:buFont typeface="Arial"/>
              <a:buNone/>
            </a:pPr>
            <a:r>
              <a:rPr lang="en-US" sz="1400" dirty="0"/>
              <a:t>docker tag hello:1.0 </a:t>
            </a:r>
            <a:r>
              <a:rPr lang="en-US" sz="1400" dirty="0" err="1"/>
              <a:t>janedoe</a:t>
            </a:r>
            <a:r>
              <a:rPr lang="en-US" sz="1400" dirty="0"/>
              <a:t>/hello:1.0</a:t>
            </a:r>
          </a:p>
          <a:p>
            <a:pPr marL="0" indent="0">
              <a:buFont typeface="Arial"/>
              <a:buNone/>
            </a:pPr>
            <a:r>
              <a:rPr lang="en-US" sz="1400" dirty="0"/>
              <a:t>docker login –u </a:t>
            </a:r>
            <a:r>
              <a:rPr lang="en-US" sz="1400" dirty="0" err="1"/>
              <a:t>janedoe</a:t>
            </a:r>
            <a:endParaRPr lang="en-US" sz="1400" dirty="0"/>
          </a:p>
          <a:p>
            <a:pPr marL="0" indent="0">
              <a:buFont typeface="Arial"/>
              <a:buNone/>
            </a:pPr>
            <a:r>
              <a:rPr lang="en-US" sz="1400" dirty="0"/>
              <a:t>docker push </a:t>
            </a:r>
            <a:r>
              <a:rPr lang="en-US" sz="1400" dirty="0" err="1"/>
              <a:t>janedoe</a:t>
            </a:r>
            <a:r>
              <a:rPr lang="en-US" sz="1400" dirty="0"/>
              <a:t>/hello:1.0 </a:t>
            </a:r>
          </a:p>
          <a:p>
            <a:pPr marL="0" indent="0">
              <a:buFont typeface="Arial"/>
              <a:buNone/>
            </a:pPr>
            <a:endParaRPr lang="en-US" sz="1400" dirty="0"/>
          </a:p>
          <a:p>
            <a:pPr marL="0" indent="0">
              <a:buFont typeface="Arial"/>
              <a:buNone/>
            </a:pPr>
            <a:endParaRPr lang="en-US" sz="4800" dirty="0"/>
          </a:p>
          <a:p>
            <a:pPr marL="0" indent="0">
              <a:buFont typeface="Arial"/>
              <a:buNone/>
            </a:pP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861560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Singularity/</a:t>
            </a:r>
            <a:r>
              <a:rPr lang="en-US" dirty="0" err="1"/>
              <a:t>Apptainer</a:t>
            </a:r>
            <a:r>
              <a:rPr lang="en-US" dirty="0"/>
              <a:t> [</a:t>
            </a:r>
            <a:r>
              <a:rPr lang="en-US" dirty="0" err="1"/>
              <a:t>sylabs.io</a:t>
            </a:r>
            <a:r>
              <a:rPr lang="en-US" dirty="0"/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1677-092D-2047-A301-C08FEF3BD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wget</a:t>
            </a:r>
            <a:r>
              <a:rPr lang="en-US" dirty="0"/>
              <a:t> https://</a:t>
            </a:r>
            <a:r>
              <a:rPr lang="en-US" dirty="0" err="1"/>
              <a:t>oaciss.uoregon.edu</a:t>
            </a:r>
            <a:r>
              <a:rPr lang="en-US" dirty="0"/>
              <a:t>/e4s/images/22.02/e4s-x86_64-cuda.sif</a:t>
            </a:r>
          </a:p>
          <a:p>
            <a:pPr marL="0" indent="0">
              <a:buNone/>
            </a:pPr>
            <a:r>
              <a:rPr lang="en-US" dirty="0"/>
              <a:t>% singularity run -E  -B $HOME:$HOME --</a:t>
            </a:r>
            <a:r>
              <a:rPr lang="en-US" dirty="0" err="1"/>
              <a:t>nv</a:t>
            </a:r>
            <a:r>
              <a:rPr lang="en-US" dirty="0"/>
              <a:t> ./e4s-x86_64-cuda.sif /bin/bash --</a:t>
            </a:r>
            <a:r>
              <a:rPr lang="en-US" dirty="0" err="1"/>
              <a:t>rcfile</a:t>
            </a:r>
            <a:r>
              <a:rPr lang="en-US" dirty="0"/>
              <a:t>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bash.bashrc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Singularity&gt; which </a:t>
            </a:r>
            <a:r>
              <a:rPr lang="en-US" dirty="0" err="1"/>
              <a:t>nvcc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Singularity&gt; </a:t>
            </a:r>
            <a:r>
              <a:rPr lang="en-US" dirty="0" err="1"/>
              <a:t>nvidia-smi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Build the application, send SC the location of the </a:t>
            </a:r>
            <a:r>
              <a:rPr lang="en-US" dirty="0" err="1"/>
              <a:t>tarball</a:t>
            </a:r>
            <a:r>
              <a:rPr lang="en-US" dirty="0"/>
              <a:t> that can be used with a given image (specify image).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4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2DC1-A36D-B84B-A862-995F56E6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92" y="308880"/>
            <a:ext cx="11375435" cy="58928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73CA-1FA6-EF4E-95EF-69A4C7FE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56" y="1076960"/>
            <a:ext cx="11372771" cy="506984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This research was supported by the </a:t>
            </a:r>
            <a:r>
              <a:rPr lang="en-US" i="1" dirty="0" err="1"/>
              <a:t>Exascale</a:t>
            </a:r>
            <a:r>
              <a:rPr lang="en-US" i="1" dirty="0"/>
              <a:t> Computing Project (17-SC-20-SC), a joint project of the U.S. Department of Energy’s Office of Science and National Nuclear Security Administration, responsible for delivering a capable </a:t>
            </a:r>
            <a:r>
              <a:rPr lang="en-US" i="1" dirty="0" err="1"/>
              <a:t>exascale</a:t>
            </a:r>
            <a:r>
              <a:rPr lang="en-US" i="1" dirty="0"/>
              <a:t> ecosystem, including software, applications, and hardware technology, to support the nation’s </a:t>
            </a:r>
            <a:r>
              <a:rPr lang="en-US" i="1" dirty="0" err="1"/>
              <a:t>exascale</a:t>
            </a:r>
            <a:r>
              <a:rPr lang="en-US" i="1" dirty="0"/>
              <a:t> computing imperative. 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Thank you </a:t>
            </a:r>
            <a:r>
              <a:rPr lang="en-US" dirty="0"/>
              <a:t>to all collaborators in the ECP and broader computational science communities. The work discussed in this presentation represents creative contributions of many people who are passionately working toward next-generation computational science. </a:t>
            </a:r>
          </a:p>
          <a:p>
            <a:endParaRPr lang="en-US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CAFD569-B407-824D-B2A1-43D06BFC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2605346"/>
            <a:ext cx="4432301" cy="203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6EEEE5-2AE4-934F-B6DE-E1ABAE520018}"/>
              </a:ext>
            </a:extLst>
          </p:cNvPr>
          <p:cNvSpPr/>
          <p:nvPr/>
        </p:nvSpPr>
        <p:spPr>
          <a:xfrm>
            <a:off x="7734300" y="506000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www.exascaleproject.org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4077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containers?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385682" y="1761309"/>
            <a:ext cx="11681627" cy="404777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 lightweight collection of executable software that encapsulates everything needed to run a single specific task</a:t>
            </a:r>
          </a:p>
          <a:p>
            <a:pPr lvl="1"/>
            <a:r>
              <a:rPr lang="en-US" sz="1800" dirty="0"/>
              <a:t>Minus the OS kernel</a:t>
            </a:r>
          </a:p>
          <a:p>
            <a:pPr lvl="1"/>
            <a:r>
              <a:rPr lang="en-US" sz="1800" dirty="0"/>
              <a:t>Based on Linux only</a:t>
            </a:r>
          </a:p>
          <a:p>
            <a:r>
              <a:rPr lang="en-US" sz="2000" dirty="0"/>
              <a:t>Processes and all user-level software is isolated</a:t>
            </a:r>
          </a:p>
          <a:p>
            <a:r>
              <a:rPr lang="en-US" sz="2000" dirty="0"/>
              <a:t>Creates a portable software ecosystem</a:t>
            </a:r>
          </a:p>
          <a:p>
            <a:r>
              <a:rPr lang="en-US" sz="2000" dirty="0"/>
              <a:t>Think 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chroot</a:t>
            </a:r>
            <a:r>
              <a:rPr lang="en-US" sz="2000" dirty="0"/>
              <a:t> on steroids</a:t>
            </a:r>
          </a:p>
          <a:p>
            <a:r>
              <a:rPr lang="en-US" sz="2000" dirty="0"/>
              <a:t>Docker most common tool today</a:t>
            </a:r>
          </a:p>
          <a:p>
            <a:pPr lvl="1"/>
            <a:r>
              <a:rPr lang="en-US" sz="1800" dirty="0"/>
              <a:t>Available on all major platforms</a:t>
            </a:r>
          </a:p>
          <a:p>
            <a:pPr lvl="1"/>
            <a:r>
              <a:rPr lang="en-US" sz="1800" dirty="0"/>
              <a:t>Widely used in industry</a:t>
            </a:r>
          </a:p>
          <a:p>
            <a:pPr lvl="1"/>
            <a:r>
              <a:rPr lang="en-US" sz="1800" dirty="0"/>
              <a:t>Integrated container registry via </a:t>
            </a:r>
            <a:r>
              <a:rPr lang="en-US" sz="1800" dirty="0" err="1"/>
              <a:t>Dockerhub</a:t>
            </a:r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0E23977-B6C0-0740-AF1B-23B1043B7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673" y="3192319"/>
            <a:ext cx="2590800" cy="241300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4D18E46-C0FB-0F49-9478-ECC690FB8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1" y="6324601"/>
            <a:ext cx="5410200" cy="377825"/>
          </a:xfrm>
        </p:spPr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7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Hypervisors and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1677-092D-2047-A301-C08FEF3B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98476"/>
            <a:ext cx="11007435" cy="2971800"/>
          </a:xfrm>
        </p:spPr>
        <p:txBody>
          <a:bodyPr/>
          <a:lstStyle/>
          <a:p>
            <a:r>
              <a:rPr lang="en-US" dirty="0"/>
              <a:t>Type 1 hypervisors insert layer below host OS</a:t>
            </a:r>
          </a:p>
          <a:p>
            <a:r>
              <a:rPr lang="en-US" dirty="0"/>
              <a:t>Type 2 hypervisors work as or within the host OS</a:t>
            </a:r>
          </a:p>
          <a:p>
            <a:r>
              <a:rPr lang="en-US" dirty="0"/>
              <a:t>Containers do not abstract hardware, instead provide “enhanced chroot” to create isolated environment</a:t>
            </a:r>
          </a:p>
          <a:p>
            <a:r>
              <a:rPr lang="en-US" dirty="0"/>
              <a:t>Location of abstraction can have impact on performance</a:t>
            </a:r>
          </a:p>
          <a:p>
            <a:r>
              <a:rPr lang="en-US" dirty="0"/>
              <a:t>All enable custom software stacks on existing hardware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76B09-9B05-1D4C-AB5E-08FC7B09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44" y="3698155"/>
            <a:ext cx="5827911" cy="262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Containers in HPC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1677-092D-2047-A301-C08FEF3B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98475"/>
            <a:ext cx="11007435" cy="4753981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b="1" dirty="0"/>
              <a:t>BYOE</a:t>
            </a:r>
            <a:r>
              <a:rPr lang="en-US" dirty="0"/>
              <a:t> - Bring-Your-Own-Environment</a:t>
            </a:r>
            <a:endParaRPr lang="en-US" b="1" dirty="0"/>
          </a:p>
          <a:p>
            <a:pPr lvl="1" fontAlgn="base"/>
            <a:r>
              <a:rPr lang="en-US" dirty="0"/>
              <a:t>Developers define the operating environment and system libraries in which their application runs. </a:t>
            </a:r>
          </a:p>
          <a:p>
            <a:pPr fontAlgn="base"/>
            <a:r>
              <a:rPr lang="en-US" b="1" dirty="0"/>
              <a:t>Composability</a:t>
            </a:r>
            <a:r>
              <a:rPr lang="en-US" dirty="0"/>
              <a:t> </a:t>
            </a:r>
            <a:endParaRPr lang="en-US" b="1" dirty="0"/>
          </a:p>
          <a:p>
            <a:pPr lvl="1" fontAlgn="base"/>
            <a:r>
              <a:rPr lang="en-US" dirty="0"/>
              <a:t>Developers explicitly define how their software environment is composed of modular components as container images,</a:t>
            </a:r>
          </a:p>
          <a:p>
            <a:pPr lvl="1" fontAlgn="base"/>
            <a:r>
              <a:rPr lang="en-US" dirty="0"/>
              <a:t>Enable reproducible environments that can potentially span different architectures. </a:t>
            </a:r>
          </a:p>
          <a:p>
            <a:pPr fontAlgn="base"/>
            <a:r>
              <a:rPr lang="en-US" b="1" dirty="0"/>
              <a:t>Portability</a:t>
            </a:r>
          </a:p>
          <a:p>
            <a:pPr lvl="1" fontAlgn="base"/>
            <a:r>
              <a:rPr lang="en-US" dirty="0"/>
              <a:t>Containers can be rebuilt, layered, or shared across multiple different computing systems</a:t>
            </a:r>
          </a:p>
          <a:p>
            <a:pPr lvl="1" fontAlgn="base"/>
            <a:r>
              <a:rPr lang="en-US" dirty="0"/>
              <a:t>Potentially from laptops to clouds to advanced supercomputing resources. </a:t>
            </a:r>
          </a:p>
          <a:p>
            <a:pPr fontAlgn="base"/>
            <a:r>
              <a:rPr lang="en-US" b="1" dirty="0"/>
              <a:t>Version Control Integration </a:t>
            </a:r>
          </a:p>
          <a:p>
            <a:pPr lvl="1" fontAlgn="base"/>
            <a:r>
              <a:rPr lang="en-US" dirty="0"/>
              <a:t>Containers integrate with revision control systems like Git</a:t>
            </a:r>
          </a:p>
          <a:p>
            <a:pPr lvl="1" fontAlgn="base"/>
            <a:r>
              <a:rPr lang="en-US" dirty="0"/>
              <a:t>Include not only build manifests but also with complete container images using container registries like Docker Hub.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Tutorial: https://</a:t>
            </a:r>
            <a:r>
              <a:rPr lang="en-US" dirty="0" err="1"/>
              <a:t>www.supercontainers.org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		  https://</a:t>
            </a:r>
            <a:r>
              <a:rPr lang="en-US" dirty="0" err="1"/>
              <a:t>supercontainers.github.io</a:t>
            </a:r>
            <a:r>
              <a:rPr lang="en-US" dirty="0"/>
              <a:t>/</a:t>
            </a:r>
            <a:r>
              <a:rPr lang="en-US" dirty="0" err="1"/>
              <a:t>sc</a:t>
            </a:r>
            <a:r>
              <a:rPr lang="en-US" dirty="0"/>
              <a:t>-tutorials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00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Extreme-scale Scientific Software Stack (E4S)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E1677-092D-2047-A301-C08FEF3B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75509"/>
            <a:ext cx="11005456" cy="431569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800" dirty="0"/>
              <a:t>Motivation: As our software gets more complex, it is getting harder to stall tools and libraries correctly in an integrated and interoperable software stack.</a:t>
            </a:r>
          </a:p>
          <a:p>
            <a:pPr lvl="1"/>
            <a:r>
              <a:rPr lang="en-US" sz="2800" dirty="0"/>
              <a:t>E4S is a curated, </a:t>
            </a:r>
            <a:r>
              <a:rPr lang="en-US" sz="2800" dirty="0" err="1"/>
              <a:t>Spack</a:t>
            </a:r>
            <a:r>
              <a:rPr lang="en-US" sz="2800" dirty="0"/>
              <a:t> based software distribution of HPC &amp; AI/ML packages and includes Intel </a:t>
            </a:r>
            <a:r>
              <a:rPr lang="en-US" sz="2800" dirty="0" err="1"/>
              <a:t>oneAPI</a:t>
            </a:r>
            <a:r>
              <a:rPr lang="en-US" sz="2800" dirty="0"/>
              <a:t>, NVHPC, </a:t>
            </a:r>
            <a:r>
              <a:rPr lang="en-US" sz="2800" dirty="0" err="1"/>
              <a:t>ROCm</a:t>
            </a:r>
            <a:r>
              <a:rPr lang="en-US" sz="2800" dirty="0"/>
              <a:t>. </a:t>
            </a:r>
          </a:p>
          <a:p>
            <a:pPr lvl="1"/>
            <a:r>
              <a:rPr lang="en-US" sz="2800" dirty="0"/>
              <a:t>E4S features binary build-caches, recipes, and containers:</a:t>
            </a:r>
          </a:p>
          <a:p>
            <a:pPr lvl="2"/>
            <a:r>
              <a:rPr lang="en-US" sz="2600" dirty="0"/>
              <a:t>Base images, base images with GPU runtimes, full-featured </a:t>
            </a:r>
          </a:p>
          <a:p>
            <a:pPr lvl="2"/>
            <a:r>
              <a:rPr lang="en-US" sz="2600" dirty="0"/>
              <a:t>From a base image, you can derive an image that includes your application. </a:t>
            </a:r>
          </a:p>
          <a:p>
            <a:pPr lvl="1"/>
            <a:r>
              <a:rPr lang="en-US" sz="3600" dirty="0">
                <a:hlinkClick r:id="rId2"/>
              </a:rPr>
              <a:t>https://e4s.io</a:t>
            </a:r>
            <a:r>
              <a:rPr lang="en-US" sz="3600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SC22: Using containers for reproducibility of scientific results for AE/AD submission</a:t>
            </a:r>
          </a:p>
        </p:txBody>
      </p:sp>
    </p:spTree>
    <p:extLst>
      <p:ext uri="{BB962C8B-B14F-4D97-AF65-F5344CB8AC3E}">
        <p14:creationId xmlns:p14="http://schemas.microsoft.com/office/powerpoint/2010/main" val="86447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5711-78FC-4942-9A65-7E601FC7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98045"/>
            <a:ext cx="11657076" cy="568381"/>
          </a:xfrm>
        </p:spPr>
        <p:txBody>
          <a:bodyPr/>
          <a:lstStyle/>
          <a:p>
            <a:r>
              <a:rPr lang="en-US" dirty="0"/>
              <a:t>Extreme-scale Scientific Software Stack (E4S)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930EC0-F5B3-CB41-9790-40E3240A18FD}"/>
              </a:ext>
            </a:extLst>
          </p:cNvPr>
          <p:cNvSpPr txBox="1">
            <a:spLocks/>
          </p:cNvSpPr>
          <p:nvPr/>
        </p:nvSpPr>
        <p:spPr>
          <a:xfrm>
            <a:off x="141690" y="674708"/>
            <a:ext cx="8332168" cy="404777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E4S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HPC Software Ecosystem – a curated software </a:t>
            </a:r>
            <a:r>
              <a:rPr lang="en-GB" sz="1400" dirty="0">
                <a:latin typeface="Arial"/>
              </a:rPr>
              <a:t>p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ortfolio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Spack-based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distribution of software tested for interoperability and portability to multiple architectures with support for GPUs from NVIDIA, AMD, and Intel in a single distribution</a:t>
            </a:r>
          </a:p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Available from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source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containers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lang="en-GB" sz="1400" b="1" dirty="0">
                <a:latin typeface="Arial"/>
              </a:rPr>
              <a:t>cloud,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binary caches</a:t>
            </a:r>
          </a:p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Leverages and enhances SDK interoperability thrust</a:t>
            </a:r>
          </a:p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Not a commercial product – an open resource for all</a:t>
            </a:r>
          </a:p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Oct 2018: E4S 0.1 - 24 full, 24 partial release products</a:t>
            </a:r>
          </a:p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Jan 2019: E4S 0.2 - 37 full, 10 partial release products</a:t>
            </a:r>
          </a:p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Nov 2019: E4S 1.0 - 50 full,  5 partial release products</a:t>
            </a:r>
          </a:p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Feb 2020: E4S 1.1 - 61 full release products</a:t>
            </a:r>
          </a:p>
          <a:p>
            <a:pPr defTabSz="914400">
              <a:buClr>
                <a:prstClr val="black"/>
              </a:buClr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Nov 2020: E4S 1.2 (aka, 20.10) - 67 full release products</a:t>
            </a:r>
          </a:p>
          <a:p>
            <a:pPr defTabSz="914400">
              <a:buClr>
                <a:prstClr val="black"/>
              </a:buClr>
              <a:defRPr/>
            </a:pPr>
            <a:r>
              <a:rPr lang="en-GB" sz="1400" dirty="0">
                <a:latin typeface="Arial"/>
              </a:rPr>
              <a:t>Feb 2021: E4S 21.02 - 67 full release, 4 partial release</a:t>
            </a:r>
          </a:p>
          <a:p>
            <a:pPr defTabSz="914400">
              <a:buClr>
                <a:prstClr val="black"/>
              </a:buClr>
              <a:defRPr/>
            </a:pPr>
            <a:r>
              <a:rPr lang="en-GB" sz="1400" dirty="0">
                <a:latin typeface="Arial"/>
              </a:rPr>
              <a:t>May 2021: E4S 21.05 - 76 full release products</a:t>
            </a:r>
          </a:p>
          <a:p>
            <a:pPr>
              <a:buClr>
                <a:prstClr val="black"/>
              </a:buClr>
              <a:defRPr/>
            </a:pPr>
            <a:r>
              <a:rPr lang="en-GB" sz="1400" dirty="0">
                <a:latin typeface="Arial"/>
              </a:rPr>
              <a:t>Aug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2021: E4S 21.08 </a:t>
            </a:r>
            <a:r>
              <a:rPr lang="en-GB" sz="1400" dirty="0"/>
              <a:t>-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88 full release products</a:t>
            </a:r>
          </a:p>
          <a:p>
            <a:pPr>
              <a:buClr>
                <a:prstClr val="black"/>
              </a:buClr>
              <a:defRPr/>
            </a:pPr>
            <a:r>
              <a:rPr lang="en-GB" sz="1400" dirty="0">
                <a:latin typeface="Arial"/>
              </a:rPr>
              <a:t>Nov 2021: </a:t>
            </a:r>
            <a:r>
              <a:rPr lang="en-GB" sz="1400" dirty="0"/>
              <a:t>E4S 21.11 - 91 </a:t>
            </a:r>
            <a:r>
              <a:rPr lang="en-GB" sz="1400" dirty="0">
                <a:latin typeface="Arial"/>
              </a:rPr>
              <a:t>full release products</a:t>
            </a:r>
          </a:p>
          <a:p>
            <a:pPr>
              <a:buClr>
                <a:prstClr val="black"/>
              </a:buClr>
              <a:defRPr/>
            </a:pPr>
            <a:r>
              <a:rPr lang="en-GB" sz="1400" dirty="0">
                <a:latin typeface="Arial"/>
              </a:rPr>
              <a:t>Feb 2022: E4S 22.02 – 100 full release products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923FA1-1E45-D143-A97D-6C2067319830}"/>
              </a:ext>
            </a:extLst>
          </p:cNvPr>
          <p:cNvSpPr txBox="1"/>
          <p:nvPr/>
        </p:nvSpPr>
        <p:spPr>
          <a:xfrm>
            <a:off x="8651083" y="3876211"/>
            <a:ext cx="3341666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84B641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https://e4s.io</a:t>
            </a: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srgbClr val="84B641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C2D371C-44B7-404A-A997-AB739456F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670" y="1814414"/>
            <a:ext cx="2764592" cy="169892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1C73F2-7E1F-314B-BA5D-00E2F702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670" y="494668"/>
            <a:ext cx="2654430" cy="92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675BC9-E0EE-DD49-989F-13F739340305}"/>
              </a:ext>
            </a:extLst>
          </p:cNvPr>
          <p:cNvSpPr txBox="1"/>
          <p:nvPr/>
        </p:nvSpPr>
        <p:spPr>
          <a:xfrm>
            <a:off x="192024" y="640893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SC22: Using containers for reproducibility of scientific results for AE/AD submission</a:t>
            </a:r>
          </a:p>
        </p:txBody>
      </p:sp>
    </p:spTree>
    <p:extLst>
      <p:ext uri="{BB962C8B-B14F-4D97-AF65-F5344CB8AC3E}">
        <p14:creationId xmlns:p14="http://schemas.microsoft.com/office/powerpoint/2010/main" val="377411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E4S Download: https://e4s.io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SC22: Using containers for reproducibility of scientific results for AE/AD submission</a:t>
            </a:r>
            <a:endParaRPr lang="en-US" dirty="0"/>
          </a:p>
        </p:txBody>
      </p:sp>
      <p:pic>
        <p:nvPicPr>
          <p:cNvPr id="9" name="Picture 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0C81BDE-2BA9-2145-850E-7B84DE6EC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58" y="1390456"/>
            <a:ext cx="6920284" cy="488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2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4F9C-829D-5446-BA03-B4F46BAA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91390"/>
            <a:ext cx="10896599" cy="999066"/>
          </a:xfrm>
        </p:spPr>
        <p:txBody>
          <a:bodyPr>
            <a:normAutofit fontScale="90000"/>
          </a:bodyPr>
          <a:lstStyle/>
          <a:p>
            <a:r>
              <a:rPr lang="en-US" dirty="0"/>
              <a:t>Download E4S 22.02: GPU container image: NVIDIA, AMD, Intel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3876E-716E-6D44-9CE4-15AB2BB8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SC22: Using containers for reproducibility of scientific results for AE/AD submission</a:t>
            </a:r>
          </a:p>
        </p:txBody>
      </p:sp>
      <p:sp>
        <p:nvSpPr>
          <p:cNvPr id="6" name="Google Shape;339;p45">
            <a:extLst>
              <a:ext uri="{FF2B5EF4-FFF2-40B4-BE49-F238E27FC236}">
                <a16:creationId xmlns:a16="http://schemas.microsoft.com/office/drawing/2014/main" id="{21099CAA-DD5E-294D-BE09-0E353622293A}"/>
              </a:ext>
            </a:extLst>
          </p:cNvPr>
          <p:cNvSpPr txBox="1">
            <a:spLocks/>
          </p:cNvSpPr>
          <p:nvPr/>
        </p:nvSpPr>
        <p:spPr bwMode="auto">
          <a:xfrm>
            <a:off x="9286420" y="2215342"/>
            <a:ext cx="2810163" cy="159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Full featured Singularity image [</a:t>
            </a:r>
            <a:r>
              <a:rPr lang="en-US" sz="1600" dirty="0" err="1"/>
              <a:t>Sylabs.io</a:t>
            </a:r>
            <a:r>
              <a:rPr lang="en-US" sz="1600" dirty="0"/>
              <a:t>]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GPU base images for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/>
              <a:t>x86_64 (Intel, AMD, NVIDIA)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/>
              <a:t>ppc64le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/>
              <a:t>aarch64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600" dirty="0"/>
              <a:t>Packages with support for all three GPU runtimes: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 err="1"/>
              <a:t>Kokkos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400" dirty="0"/>
              <a:t>TAU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en-US" sz="14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1800"/>
              <a:buFont typeface="Century Gothic" panose="020B0502020202020204" pitchFamily="34" charset="0"/>
              <a:buNone/>
            </a:pPr>
            <a:endParaRPr lang="en-US" sz="1400" dirty="0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E8A093-96E1-EF42-AB27-C8AD628AB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08" y="1475509"/>
            <a:ext cx="6615011" cy="4665596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56F99DE0-FCBB-5241-BFA2-3D6C4987DC1F}"/>
              </a:ext>
            </a:extLst>
          </p:cNvPr>
          <p:cNvSpPr/>
          <p:nvPr/>
        </p:nvSpPr>
        <p:spPr>
          <a:xfrm>
            <a:off x="3386465" y="4606246"/>
            <a:ext cx="1717009" cy="37518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Shape 224">
            <a:extLst>
              <a:ext uri="{FF2B5EF4-FFF2-40B4-BE49-F238E27FC236}">
                <a16:creationId xmlns:a16="http://schemas.microsoft.com/office/drawing/2014/main" id="{390BFD4C-E93A-C44E-9279-766650F89E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5078" y="1318108"/>
            <a:ext cx="1082150" cy="999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1082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SC22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2771E5"/>
      </a:accent1>
      <a:accent2>
        <a:srgbClr val="FF0000"/>
      </a:accent2>
      <a:accent3>
        <a:srgbClr val="499CFF"/>
      </a:accent3>
      <a:accent4>
        <a:srgbClr val="FF00B3"/>
      </a:accent4>
      <a:accent5>
        <a:srgbClr val="FF99E1"/>
      </a:accent5>
      <a:accent6>
        <a:srgbClr val="B7D7FF"/>
      </a:accent6>
      <a:hlink>
        <a:srgbClr val="499CFF"/>
      </a:hlink>
      <a:folHlink>
        <a:srgbClr val="499CFF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214</TotalTime>
  <Words>2131</Words>
  <Application>Microsoft Macintosh PowerPoint</Application>
  <PresentationFormat>Widescreen</PresentationFormat>
  <Paragraphs>260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Courier New</vt:lpstr>
      <vt:lpstr>Celestial</vt:lpstr>
      <vt:lpstr>SC22: Using containers for reproducibility of scientific results for AE/AD submission</vt:lpstr>
      <vt:lpstr>Using Containers for Reproducibility of Scientific Results</vt:lpstr>
      <vt:lpstr>What are containers?</vt:lpstr>
      <vt:lpstr>Hypervisors and Containers</vt:lpstr>
      <vt:lpstr>Containers in HPC</vt:lpstr>
      <vt:lpstr>Extreme-scale Scientific Software Stack (E4S)</vt:lpstr>
      <vt:lpstr>Extreme-scale Scientific Software Stack (E4S)</vt:lpstr>
      <vt:lpstr>E4S Download: https://e4s.io</vt:lpstr>
      <vt:lpstr>Download E4S 22.02: GPU container image: NVIDIA, AMD, Intel</vt:lpstr>
      <vt:lpstr>22.02 Release: 100 Official Products + dependencies (gcc, x86_64)</vt:lpstr>
      <vt:lpstr>22.02 Release: 100 Official Products + dependencies (gcc, x86_64)</vt:lpstr>
      <vt:lpstr>22.02 Release: 100 Official Products + dependencies (gcc, ppc64le)</vt:lpstr>
      <vt:lpstr>22.02 Release: 100 Official Products + dependencies (gcc, ppc64le)</vt:lpstr>
      <vt:lpstr>E4S 22.02 Release: full featured GPU image, LLVM DOE image</vt:lpstr>
      <vt:lpstr>E4S base container images for x86_64, ppc64le, and aarch64</vt:lpstr>
      <vt:lpstr>E4S 22.02 Minimal Base Image: Ubuntu</vt:lpstr>
      <vt:lpstr>E4S 22.02 Intel GPU Base Image: Ubuntu</vt:lpstr>
      <vt:lpstr>E4S 22.02 NVIDIA GPU Base Image: Ubuntu</vt:lpstr>
      <vt:lpstr>E4S 22.02 NVIDIA GPU Base Image: Ubuntu</vt:lpstr>
      <vt:lpstr>E4S 22.02 AMD GPU Base Image: Ubuntu</vt:lpstr>
      <vt:lpstr>E4S 22.02 AWS image: US-West2 (OR) ami-0b25a3c02556d434e</vt:lpstr>
      <vt:lpstr>E4S: Using Docker containers with Intel® compilers</vt:lpstr>
      <vt:lpstr>E4S: Using Docker containers with NVIDA and AMD GPUs</vt:lpstr>
      <vt:lpstr>Building your own custom Docker container</vt:lpstr>
      <vt:lpstr>Using Singularity/Apptainer [sylabs.io]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Sameer Shende</cp:lastModifiedBy>
  <cp:revision>35</cp:revision>
  <dcterms:created xsi:type="dcterms:W3CDTF">2021-05-28T21:00:04Z</dcterms:created>
  <dcterms:modified xsi:type="dcterms:W3CDTF">2022-03-14T01:11:48Z</dcterms:modified>
</cp:coreProperties>
</file>